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351" r:id="rId2"/>
    <p:sldId id="355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3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2496" y="870"/>
      </p:cViewPr>
      <p:guideLst>
        <p:guide orient="horz" pos="2160"/>
        <p:guide pos="2880"/>
        <p:guide pos="36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46A51-A367-48F0-8A00-AB3CAE6EB6C2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D965E-22DC-4248-959B-6B46A86A2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9393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KSP</a:t>
            </a:r>
            <a:r>
              <a:rPr lang="en-US" altLang="ko-KR" baseline="0" dirty="0"/>
              <a:t> </a:t>
            </a:r>
            <a:r>
              <a:rPr lang="ko-KR" altLang="en-US" baseline="0" dirty="0"/>
              <a:t>과제 개발 중점 분야는 </a:t>
            </a:r>
            <a:r>
              <a:rPr lang="en-US" altLang="ko-KR" baseline="0" dirty="0"/>
              <a:t>IT, </a:t>
            </a:r>
            <a:r>
              <a:rPr lang="ko-KR" altLang="en-US" baseline="0" dirty="0"/>
              <a:t>물류</a:t>
            </a:r>
            <a:r>
              <a:rPr lang="en-US" altLang="ko-KR" baseline="0" dirty="0"/>
              <a:t>, </a:t>
            </a:r>
            <a:r>
              <a:rPr lang="ko-KR" altLang="en-US" baseline="0" dirty="0"/>
              <a:t>전자정부</a:t>
            </a:r>
            <a:r>
              <a:rPr lang="en-US" altLang="ko-KR" baseline="0" dirty="0"/>
              <a:t>, </a:t>
            </a:r>
            <a:r>
              <a:rPr lang="ko-KR" altLang="en-US" baseline="0" dirty="0"/>
              <a:t>과학</a:t>
            </a:r>
            <a:r>
              <a:rPr lang="en-US" altLang="ko-KR" baseline="0" dirty="0"/>
              <a:t>, </a:t>
            </a:r>
            <a:r>
              <a:rPr lang="ko-KR" altLang="en-US" baseline="0" dirty="0"/>
              <a:t>전기</a:t>
            </a:r>
            <a:r>
              <a:rPr lang="en-US" altLang="ko-KR" baseline="0" dirty="0"/>
              <a:t>, </a:t>
            </a:r>
            <a:r>
              <a:rPr lang="ko-KR" altLang="en-US" baseline="0" dirty="0"/>
              <a:t>급수</a:t>
            </a:r>
            <a:r>
              <a:rPr lang="en-US" altLang="ko-KR" baseline="0" dirty="0"/>
              <a:t>, </a:t>
            </a:r>
            <a:r>
              <a:rPr lang="ko-KR" altLang="en-US" baseline="0" dirty="0"/>
              <a:t>산업</a:t>
            </a:r>
            <a:r>
              <a:rPr lang="en-US" altLang="ko-KR" baseline="0" dirty="0"/>
              <a:t>, </a:t>
            </a:r>
            <a:r>
              <a:rPr lang="ko-KR" altLang="en-US" baseline="0" dirty="0"/>
              <a:t>교육</a:t>
            </a:r>
            <a:r>
              <a:rPr lang="en-US" altLang="ko-KR" baseline="0" dirty="0"/>
              <a:t>, </a:t>
            </a:r>
            <a:r>
              <a:rPr lang="ko-KR" altLang="en-US" baseline="0" dirty="0"/>
              <a:t>교통</a:t>
            </a:r>
            <a:r>
              <a:rPr lang="en-US" altLang="ko-KR" baseline="0" dirty="0"/>
              <a:t>, </a:t>
            </a:r>
            <a:r>
              <a:rPr lang="ko-KR" altLang="en-US" baseline="0" dirty="0"/>
              <a:t>조선</a:t>
            </a:r>
            <a:r>
              <a:rPr lang="en-US" altLang="ko-KR" baseline="0" dirty="0"/>
              <a:t>, </a:t>
            </a:r>
            <a:r>
              <a:rPr lang="ko-KR" altLang="en-US" baseline="0" dirty="0"/>
              <a:t>보건 등이며</a:t>
            </a:r>
            <a:r>
              <a:rPr lang="en-US" altLang="ko-KR" baseline="0" dirty="0"/>
              <a:t>,</a:t>
            </a:r>
          </a:p>
          <a:p>
            <a:r>
              <a:rPr lang="ko-KR" altLang="en-US" baseline="0" dirty="0"/>
              <a:t>산업단지 개발</a:t>
            </a:r>
            <a:r>
              <a:rPr lang="en-US" altLang="ko-KR" baseline="0" dirty="0"/>
              <a:t>, </a:t>
            </a:r>
            <a:r>
              <a:rPr lang="ko-KR" altLang="en-US" baseline="0" dirty="0"/>
              <a:t>수출 및 투자 역량개발</a:t>
            </a:r>
            <a:r>
              <a:rPr lang="en-US" altLang="ko-KR" baseline="0" dirty="0"/>
              <a:t>, </a:t>
            </a:r>
            <a:r>
              <a:rPr lang="ko-KR" altLang="en-US" baseline="0" dirty="0"/>
              <a:t>지적재산권 등 수주</a:t>
            </a:r>
            <a:r>
              <a:rPr lang="en-US" altLang="ko-KR" baseline="0" dirty="0"/>
              <a:t>-</a:t>
            </a:r>
            <a:r>
              <a:rPr lang="ko-KR" altLang="en-US" baseline="0" dirty="0"/>
              <a:t>수출 연계가 어려운 분야는 가급적 지양하고 있습니다</a:t>
            </a:r>
            <a:r>
              <a:rPr lang="en-US" altLang="ko-KR" baseline="0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BDA1A-8166-431C-A289-63F2A548179A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2553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BDA1A-8166-431C-A289-63F2A548179A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8028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743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320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574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 userDrawn="1"/>
        </p:nvGrpSpPr>
        <p:grpSpPr>
          <a:xfrm>
            <a:off x="0" y="2447924"/>
            <a:ext cx="9144000" cy="4410076"/>
            <a:chOff x="0" y="2447924"/>
            <a:chExt cx="9144000" cy="4410076"/>
          </a:xfrm>
        </p:grpSpPr>
        <p:sp>
          <p:nvSpPr>
            <p:cNvPr id="8" name="직사각형 7"/>
            <p:cNvSpPr/>
            <p:nvPr/>
          </p:nvSpPr>
          <p:spPr>
            <a:xfrm>
              <a:off x="0" y="2914650"/>
              <a:ext cx="9144000" cy="3943350"/>
            </a:xfrm>
            <a:prstGeom prst="rect">
              <a:avLst/>
            </a:prstGeom>
            <a:pattFill prst="pct10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2447924"/>
              <a:ext cx="9144000" cy="4077419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직사각형 9"/>
          <p:cNvSpPr/>
          <p:nvPr userDrawn="1"/>
        </p:nvSpPr>
        <p:spPr>
          <a:xfrm>
            <a:off x="0" y="0"/>
            <a:ext cx="9144000" cy="61739"/>
          </a:xfrm>
          <a:prstGeom prst="rect">
            <a:avLst/>
          </a:prstGeom>
          <a:solidFill>
            <a:srgbClr val="0B3A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53092"/>
              </a:solidFill>
            </a:endParaRPr>
          </a:p>
        </p:txBody>
      </p:sp>
      <p:sp>
        <p:nvSpPr>
          <p:cNvPr id="11" name="직각 삼각형 10"/>
          <p:cNvSpPr/>
          <p:nvPr userDrawn="1"/>
        </p:nvSpPr>
        <p:spPr>
          <a:xfrm rot="5400000">
            <a:off x="0" y="61739"/>
            <a:ext cx="350214" cy="350214"/>
          </a:xfrm>
          <a:prstGeom prst="rtTriangle">
            <a:avLst/>
          </a:prstGeom>
          <a:solidFill>
            <a:srgbClr val="0B3A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53092"/>
              </a:solidFill>
            </a:endParaRPr>
          </a:p>
        </p:txBody>
      </p:sp>
      <p:pic>
        <p:nvPicPr>
          <p:cNvPr id="12" name="Picture 2" descr="C:\Users\Administrator\Desktop\소스\로고\kotr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233245"/>
            <a:ext cx="615376" cy="21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31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42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195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77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338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990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720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289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355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611D4-2083-478F-9AEC-795DCE67BD5D}" type="datetimeFigureOut">
              <a:rPr lang="ko-KR" altLang="en-US" smtClean="0"/>
              <a:t>2023-02-28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22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214" y="88655"/>
            <a:ext cx="775017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KSP 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과제 개발 집중 분야</a:t>
            </a:r>
            <a:endParaRPr lang="en-US" altLang="ko-KR" sz="2800" b="1" spc="-50" dirty="0">
              <a:ln>
                <a:solidFill>
                  <a:srgbClr val="5B9BD5">
                    <a:alpha val="0"/>
                  </a:srgbClr>
                </a:solidFill>
              </a:ln>
              <a:solidFill>
                <a:srgbClr val="0B3A8A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9662" y="6192851"/>
            <a:ext cx="7764675" cy="276999"/>
          </a:xfrm>
          <a:prstGeom prst="rect">
            <a:avLst/>
          </a:prstGeom>
          <a:ln w="127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▶ </a:t>
            </a:r>
            <a:r>
              <a:rPr lang="ko-KR" alt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비선호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분야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: </a:t>
            </a:r>
            <a:r>
              <a:rPr lang="ko-KR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단순 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역량개발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법</a:t>
            </a: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/</a:t>
            </a:r>
            <a:r>
              <a:rPr lang="ko-KR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제도개정</a:t>
            </a: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수주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-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수출 연계가 어려운 분야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78629" y="1124744"/>
            <a:ext cx="1565377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공항</a:t>
            </a:r>
            <a:r>
              <a:rPr lang="en-US" altLang="ko-KR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항만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철도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스마트 물류</a:t>
            </a:r>
            <a:endParaRPr lang="en-US" altLang="ko-KR" sz="11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err="1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콜드체인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체계 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99449" y="2187906"/>
            <a:ext cx="1617406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지하철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도로</a:t>
            </a:r>
            <a:r>
              <a:rPr lang="en-US" altLang="ko-KR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터널</a:t>
            </a:r>
            <a:r>
              <a:rPr lang="en-US" altLang="ko-KR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교량</a:t>
            </a:r>
            <a:endParaRPr lang="en-US" altLang="ko-KR" sz="11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스마트모빌리티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교통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78629" y="3307096"/>
            <a:ext cx="1565378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발전</a:t>
            </a:r>
            <a:r>
              <a:rPr lang="en-US" altLang="ko-KR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배전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신재생에너지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스마트 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그리드</a:t>
            </a:r>
            <a:endParaRPr lang="en-US" altLang="ko-KR" sz="11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전기안전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1376822" y="5190031"/>
            <a:ext cx="189396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전자정부</a:t>
            </a:r>
            <a:endParaRPr lang="en-US" altLang="ko-KR" sz="1400" b="1" dirty="0" smtClean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시스템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4207531"/>
            <a:ext cx="1145781" cy="869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그림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2203519"/>
            <a:ext cx="1145781" cy="869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그림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53571" r="5040"/>
          <a:stretch/>
        </p:blipFill>
        <p:spPr>
          <a:xfrm>
            <a:off x="189790" y="5190031"/>
            <a:ext cx="1140053" cy="8640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8" name="그림 3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98" r="3548"/>
          <a:stretch/>
        </p:blipFill>
        <p:spPr>
          <a:xfrm>
            <a:off x="179512" y="3248236"/>
            <a:ext cx="1145782" cy="8582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그림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51503"/>
            <a:ext cx="1145782" cy="8761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0" name="직사각형 39"/>
          <p:cNvSpPr/>
          <p:nvPr/>
        </p:nvSpPr>
        <p:spPr>
          <a:xfrm>
            <a:off x="1376821" y="4221088"/>
            <a:ext cx="189396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1376292" y="3252104"/>
            <a:ext cx="189449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에너지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396554" y="2222840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교통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396554" y="1161570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LOGISTICS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5841317" y="4190062"/>
            <a:ext cx="189396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보건</a:t>
            </a:r>
            <a:r>
              <a:rPr lang="en-US" altLang="ko-KR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의료</a:t>
            </a:r>
            <a:r>
              <a:rPr lang="en-US" altLang="ko-KR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위생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5840788" y="3221078"/>
            <a:ext cx="189449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교육</a:t>
            </a:r>
          </a:p>
        </p:txBody>
      </p:sp>
      <p:sp>
        <p:nvSpPr>
          <p:cNvPr id="71" name="직사각형 70"/>
          <p:cNvSpPr/>
          <p:nvPr/>
        </p:nvSpPr>
        <p:spPr>
          <a:xfrm>
            <a:off x="5861050" y="2191814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SOC-</a:t>
            </a:r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산업 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5861050" y="1130544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수자원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" name="그림 7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115143"/>
            <a:ext cx="1145782" cy="8794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4" name="그림 73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185107"/>
            <a:ext cx="1148511" cy="8708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5" name="그림 7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217210"/>
            <a:ext cx="1145782" cy="8582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6" name="그림 75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65" r="5586"/>
          <a:stretch/>
        </p:blipFill>
        <p:spPr>
          <a:xfrm>
            <a:off x="4644008" y="4176505"/>
            <a:ext cx="1145782" cy="869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7" name="TextBox 76"/>
          <p:cNvSpPr txBox="1"/>
          <p:nvPr/>
        </p:nvSpPr>
        <p:spPr>
          <a:xfrm>
            <a:off x="3092347" y="4301584"/>
            <a:ext cx="1888576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통신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인증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사이버 보안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551452" y="1204590"/>
            <a:ext cx="1592548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상하수도 인프라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유지 및 보수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지역 개발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099449" y="5186575"/>
            <a:ext cx="2120824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관세</a:t>
            </a:r>
            <a:r>
              <a:rPr lang="en-US" altLang="ko-KR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통관 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조달</a:t>
            </a:r>
            <a:r>
              <a:rPr lang="en-US" altLang="ko-KR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재정관리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안전</a:t>
            </a:r>
            <a:r>
              <a:rPr lang="en-US" altLang="ko-KR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재난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국가재정 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527588" y="4262011"/>
            <a:ext cx="2120824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원격의료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보험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헬스케어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541199" y="3321009"/>
            <a:ext cx="2120824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인적자원 개발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교육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평가 방법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46482" y="2244493"/>
            <a:ext cx="2120824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스마트시티</a:t>
            </a:r>
            <a:endParaRPr lang="en-US" altLang="ko-KR" sz="11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제조업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경쟁력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혁신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1376292" y="1162199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물류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5830758" y="5184437"/>
            <a:ext cx="189396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그린</a:t>
            </a:r>
            <a:r>
              <a:rPr lang="en-US" altLang="ko-KR" sz="1400" b="1" dirty="0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z="1400" b="1" dirty="0" err="1" smtClean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스마트팜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17029" y="5256386"/>
            <a:ext cx="2120824" cy="107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ko-KR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ITMO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전기</a:t>
            </a:r>
            <a:r>
              <a:rPr lang="en-US" altLang="ko-KR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100" dirty="0" err="1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수소차</a:t>
            </a:r>
            <a:endParaRPr lang="en-US" altLang="ko-KR" sz="11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79388" lvl="1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</a:pPr>
            <a:r>
              <a:rPr lang="en-US" altLang="ko-KR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충전 인프라 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err="1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스마트팜</a:t>
            </a:r>
            <a:r>
              <a:rPr lang="ko-KR" altLang="en-US" sz="11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프로젝트</a:t>
            </a:r>
            <a:endParaRPr lang="en-US" altLang="ko-KR" sz="11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8" name="그림 47" descr="화면 캡처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809" y="5186342"/>
            <a:ext cx="1118013" cy="8627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1404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214" y="88655"/>
            <a:ext cx="775017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2800" b="1" spc="-5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협력가능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ko-KR" altLang="en-US" sz="2800" b="1" spc="-5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주요분야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ko-KR" altLang="en-US" sz="2800" b="1" spc="-5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과제명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예시</a:t>
            </a:r>
            <a:endParaRPr lang="en-US" altLang="ko-KR" sz="2800" b="1" spc="-50" dirty="0">
              <a:ln>
                <a:solidFill>
                  <a:srgbClr val="5B9BD5">
                    <a:alpha val="0"/>
                  </a:srgbClr>
                </a:solidFill>
              </a:ln>
              <a:solidFill>
                <a:srgbClr val="0B3A8A"/>
              </a:solidFill>
              <a:latin typeface="+mn-ea"/>
              <a:cs typeface="Arial" panose="020B0604020202020204" pitchFamily="34" charset="0"/>
            </a:endParaRPr>
          </a:p>
        </p:txBody>
      </p:sp>
      <p:graphicFrame>
        <p:nvGraphicFramePr>
          <p:cNvPr id="45" name="표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362313"/>
              </p:ext>
            </p:extLst>
          </p:nvPr>
        </p:nvGraphicFramePr>
        <p:xfrm>
          <a:off x="113980" y="1102588"/>
          <a:ext cx="8897083" cy="4918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9393">
                  <a:extLst>
                    <a:ext uri="{9D8B030D-6E8A-4147-A177-3AD203B41FA5}">
                      <a16:colId xmlns:a16="http://schemas.microsoft.com/office/drawing/2014/main" val="3077295966"/>
                    </a:ext>
                  </a:extLst>
                </a:gridCol>
                <a:gridCol w="1394682">
                  <a:extLst>
                    <a:ext uri="{9D8B030D-6E8A-4147-A177-3AD203B41FA5}">
                      <a16:colId xmlns:a16="http://schemas.microsoft.com/office/drawing/2014/main" val="3358356979"/>
                    </a:ext>
                  </a:extLst>
                </a:gridCol>
                <a:gridCol w="6123008">
                  <a:extLst>
                    <a:ext uri="{9D8B030D-6E8A-4147-A177-3AD203B41FA5}">
                      <a16:colId xmlns:a16="http://schemas.microsoft.com/office/drawing/2014/main" val="1462173427"/>
                    </a:ext>
                  </a:extLst>
                </a:gridCol>
              </a:tblGrid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 dirty="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물류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Development &amp; Improvement of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Airport Management System</a:t>
                      </a:r>
                      <a:endParaRPr lang="en-US" altLang="ko-KR" sz="1100" dirty="0">
                        <a:solidFill>
                          <a:prstClr val="black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Maximization </a:t>
                      </a: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of Port and Logistics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Infrastructure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Integrated Smart Logistic System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Stucture</a:t>
                      </a:r>
                      <a:endParaRPr lang="en-US" altLang="ko-KR" sz="1100" dirty="0" smtClean="0">
                        <a:solidFill>
                          <a:prstClr val="black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Cold Chain Infrastructure Development to increase local export</a:t>
                      </a:r>
                      <a:endParaRPr lang="en-US" altLang="ko-KR" sz="1100" dirty="0">
                        <a:solidFill>
                          <a:prstClr val="black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534419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 dirty="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교통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Establishment</a:t>
                      </a:r>
                      <a:r>
                        <a:rPr lang="en-US" altLang="ko-KR" sz="1100" baseline="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Intelligent Transport Systems (ITS)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Development of a National Transportation Master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Plan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Integrated Public Transportation Paying System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Electric Vehicle Charging Infrastructure </a:t>
                      </a:r>
                      <a:r>
                        <a:rPr lang="en-US" altLang="ko-KR" sz="110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and System</a:t>
                      </a:r>
                      <a:endParaRPr lang="en-US" altLang="ko-KR" sz="1100" dirty="0">
                        <a:solidFill>
                          <a:prstClr val="black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53392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 dirty="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전기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Rural Electrification Project for Expansion of Power Supply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Capacity Building for Development of the Renewable Energy &amp; Industrial Sectors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Raising the Quality and Efficiency of Energy distribution Infrastructure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Energy Efficiency Improvement and New and Renewable Energy Development Strategies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084038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IT</a:t>
                      </a:r>
                      <a:endParaRPr lang="ko-KR" alt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Strengthening National Spectrum Management and Monitoring System(NSMMS) 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Advising and Consulting for the Implementation of Broadband Infrastructure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Feasibility </a:t>
                      </a: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Study/Research for the Implementation of the National ICT Master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Plan</a:t>
                      </a:r>
                    </a:p>
                    <a:p>
                      <a:pPr marL="350838" marR="0" lvl="1" indent="-17145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Development of the Framework for Establishment of Effective Cloud Based Data System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770817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전자정부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marR="0" lvl="1" indent="-17145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Policy Consultation on the Pension Fund and National Digital Certification System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Consultation Establishment </a:t>
                      </a: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of Automated Taxation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System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Smart Tourist Management System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Health and Insurance Management System </a:t>
                      </a:r>
                      <a:endParaRPr lang="en-US" altLang="ko-KR" sz="1100" dirty="0">
                        <a:solidFill>
                          <a:prstClr val="black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33049"/>
                  </a:ext>
                </a:extLst>
              </a:tr>
            </a:tbl>
          </a:graphicData>
        </a:graphic>
      </p:graphicFrame>
      <p:pic>
        <p:nvPicPr>
          <p:cNvPr id="46" name="그림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53" y="4071831"/>
            <a:ext cx="1329378" cy="942279"/>
          </a:xfrm>
          <a:prstGeom prst="rect">
            <a:avLst/>
          </a:prstGeom>
          <a:effectLst/>
        </p:spPr>
      </p:pic>
      <p:pic>
        <p:nvPicPr>
          <p:cNvPr id="47" name="그림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50" y="2104694"/>
            <a:ext cx="1333981" cy="939790"/>
          </a:xfrm>
          <a:prstGeom prst="rect">
            <a:avLst/>
          </a:prstGeom>
          <a:effectLst/>
        </p:spPr>
      </p:pic>
      <p:pic>
        <p:nvPicPr>
          <p:cNvPr id="48" name="그림 4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53571" r="5040"/>
          <a:stretch/>
        </p:blipFill>
        <p:spPr>
          <a:xfrm>
            <a:off x="127901" y="5054568"/>
            <a:ext cx="1320061" cy="833783"/>
          </a:xfrm>
          <a:prstGeom prst="rect">
            <a:avLst/>
          </a:prstGeom>
          <a:effectLst/>
        </p:spPr>
      </p:pic>
      <p:pic>
        <p:nvPicPr>
          <p:cNvPr id="49" name="그림 4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98" r="3548"/>
          <a:stretch/>
        </p:blipFill>
        <p:spPr>
          <a:xfrm>
            <a:off x="128150" y="3091584"/>
            <a:ext cx="1333981" cy="935637"/>
          </a:xfrm>
          <a:prstGeom prst="rect">
            <a:avLst/>
          </a:prstGeom>
          <a:effectLst/>
        </p:spPr>
      </p:pic>
      <p:pic>
        <p:nvPicPr>
          <p:cNvPr id="50" name="그림 4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1" y="1122349"/>
            <a:ext cx="1327021" cy="94188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75828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325</Words>
  <Application>Microsoft Office PowerPoint</Application>
  <PresentationFormat>화면 슬라이드 쇼(4:3)</PresentationFormat>
  <Paragraphs>80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Windows 사용자</cp:lastModifiedBy>
  <cp:revision>5</cp:revision>
  <dcterms:created xsi:type="dcterms:W3CDTF">2022-06-24T01:37:42Z</dcterms:created>
  <dcterms:modified xsi:type="dcterms:W3CDTF">2023-02-28T05:05:01Z</dcterms:modified>
</cp:coreProperties>
</file>